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28"/>
  </p:notesMasterIdLst>
  <p:handoutMasterIdLst>
    <p:handoutMasterId r:id="rId29"/>
  </p:handoutMasterIdLst>
  <p:sldIdLst>
    <p:sldId id="368" r:id="rId2"/>
    <p:sldId id="370" r:id="rId3"/>
    <p:sldId id="369" r:id="rId4"/>
    <p:sldId id="367" r:id="rId5"/>
    <p:sldId id="371" r:id="rId6"/>
    <p:sldId id="372" r:id="rId7"/>
    <p:sldId id="403" r:id="rId8"/>
    <p:sldId id="373" r:id="rId9"/>
    <p:sldId id="387" r:id="rId10"/>
    <p:sldId id="388" r:id="rId11"/>
    <p:sldId id="389" r:id="rId12"/>
    <p:sldId id="390" r:id="rId13"/>
    <p:sldId id="391" r:id="rId14"/>
    <p:sldId id="374" r:id="rId15"/>
    <p:sldId id="375" r:id="rId16"/>
    <p:sldId id="376" r:id="rId17"/>
    <p:sldId id="377" r:id="rId18"/>
    <p:sldId id="378" r:id="rId19"/>
    <p:sldId id="396" r:id="rId20"/>
    <p:sldId id="397" r:id="rId21"/>
    <p:sldId id="398" r:id="rId22"/>
    <p:sldId id="399" r:id="rId23"/>
    <p:sldId id="400" r:id="rId24"/>
    <p:sldId id="401" r:id="rId25"/>
    <p:sldId id="385" r:id="rId26"/>
    <p:sldId id="386" r:id="rId27"/>
  </p:sldIdLst>
  <p:sldSz cx="9144000" cy="6858000" type="screen4x3"/>
  <p:notesSz cx="7026275" cy="9312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9C9800"/>
    <a:srgbClr val="0066CC"/>
    <a:srgbClr val="6C7E52"/>
    <a:srgbClr val="859B65"/>
    <a:srgbClr val="960A10"/>
    <a:srgbClr val="DDDDDD"/>
    <a:srgbClr val="30A7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 horzBarState="maximized">
    <p:restoredLeft sz="15640" autoAdjust="0"/>
    <p:restoredTop sz="74849" autoAdjust="0"/>
  </p:normalViewPr>
  <p:slideViewPr>
    <p:cSldViewPr snapToGrid="0">
      <p:cViewPr>
        <p:scale>
          <a:sx n="100" d="100"/>
          <a:sy n="100" d="100"/>
        </p:scale>
        <p:origin x="-810" y="-252"/>
      </p:cViewPr>
      <p:guideLst>
        <p:guide orient="horz" pos="215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7716063" cy="777160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448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73" tIns="46237" rIns="92473" bIns="46237" numCol="1" anchor="t" anchorCtr="0" compatLnSpc="1">
            <a:prstTxWarp prst="textNoShape">
              <a:avLst/>
            </a:prstTxWarp>
          </a:bodyPr>
          <a:lstStyle>
            <a:lvl1pPr defTabSz="925513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79863" y="0"/>
            <a:ext cx="30448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73" tIns="46237" rIns="92473" bIns="46237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/>
            </a:lvl1pPr>
          </a:lstStyle>
          <a:p>
            <a:fld id="{D30BF5F8-95BE-480A-8377-40FE0AEFF9DD}" type="datetimeFigureOut">
              <a:rPr lang="en-US"/>
              <a:pPr/>
              <a:t>5/18/2010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843963"/>
            <a:ext cx="30448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73" tIns="46237" rIns="92473" bIns="46237" numCol="1" anchor="b" anchorCtr="0" compatLnSpc="1">
            <a:prstTxWarp prst="textNoShape">
              <a:avLst/>
            </a:prstTxWarp>
          </a:bodyPr>
          <a:lstStyle>
            <a:lvl1pPr defTabSz="925513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79863" y="8843963"/>
            <a:ext cx="30448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73" tIns="46237" rIns="92473" bIns="46237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/>
            </a:lvl1pPr>
          </a:lstStyle>
          <a:p>
            <a:fld id="{C1C22074-1E57-4BEA-98A3-1CA17D28309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48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135" tIns="44568" rIns="89135" bIns="44568" numCol="1" anchor="t" anchorCtr="0" compatLnSpc="1">
            <a:prstTxWarp prst="textNoShape">
              <a:avLst/>
            </a:prstTxWarp>
          </a:bodyPr>
          <a:lstStyle>
            <a:lvl1pPr defTabSz="890588">
              <a:defRPr sz="1200">
                <a:cs typeface="ＭＳ Ｐゴシック"/>
              </a:defRPr>
            </a:lvl1pPr>
          </a:lstStyle>
          <a:p>
            <a:endParaRPr lang="en-US" altLang="ja-JP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863" y="0"/>
            <a:ext cx="30448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135" tIns="44568" rIns="89135" bIns="44568" numCol="1" anchor="t" anchorCtr="0" compatLnSpc="1">
            <a:prstTxWarp prst="textNoShape">
              <a:avLst/>
            </a:prstTxWarp>
          </a:bodyPr>
          <a:lstStyle>
            <a:lvl1pPr algn="r" defTabSz="890588">
              <a:defRPr sz="1200">
                <a:cs typeface="ＭＳ Ｐゴシック"/>
              </a:defRPr>
            </a:lvl1pPr>
          </a:lstStyle>
          <a:p>
            <a:endParaRPr lang="en-US" altLang="ja-JP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57725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24363"/>
            <a:ext cx="5619750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135" tIns="44568" rIns="89135" bIns="445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noProof="0" smtClean="0"/>
              <a:t>Click to edit Master text styles</a:t>
            </a:r>
          </a:p>
          <a:p>
            <a:pPr lvl="1"/>
            <a:r>
              <a:rPr lang="en-US" altLang="ja-JP" noProof="0" smtClean="0"/>
              <a:t>Second level</a:t>
            </a:r>
          </a:p>
          <a:p>
            <a:pPr lvl="2"/>
            <a:r>
              <a:rPr lang="en-US" altLang="ja-JP" noProof="0" smtClean="0"/>
              <a:t>Third level</a:t>
            </a:r>
          </a:p>
          <a:p>
            <a:pPr lvl="3"/>
            <a:r>
              <a:rPr lang="en-US" altLang="ja-JP" noProof="0" smtClean="0"/>
              <a:t>Fourth level</a:t>
            </a:r>
          </a:p>
          <a:p>
            <a:pPr lvl="4"/>
            <a:r>
              <a:rPr lang="en-US" altLang="ja-JP" noProof="0" smtClean="0"/>
              <a:t>Fifth level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7138"/>
            <a:ext cx="30448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135" tIns="44568" rIns="89135" bIns="44568" numCol="1" anchor="b" anchorCtr="0" compatLnSpc="1">
            <a:prstTxWarp prst="textNoShape">
              <a:avLst/>
            </a:prstTxWarp>
          </a:bodyPr>
          <a:lstStyle>
            <a:lvl1pPr defTabSz="890588">
              <a:defRPr sz="1200">
                <a:cs typeface="ＭＳ Ｐゴシック"/>
              </a:defRPr>
            </a:lvl1pPr>
          </a:lstStyle>
          <a:p>
            <a:endParaRPr lang="en-US" altLang="ja-JP"/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863" y="8847138"/>
            <a:ext cx="30448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135" tIns="44568" rIns="89135" bIns="44568" numCol="1" anchor="b" anchorCtr="0" compatLnSpc="1">
            <a:prstTxWarp prst="textNoShape">
              <a:avLst/>
            </a:prstTxWarp>
          </a:bodyPr>
          <a:lstStyle>
            <a:lvl1pPr algn="r" defTabSz="890588">
              <a:defRPr sz="1200">
                <a:cs typeface="ＭＳ Ｐゴシック"/>
              </a:defRPr>
            </a:lvl1pPr>
          </a:lstStyle>
          <a:p>
            <a:fld id="{CDF69B51-EC35-4C3E-8A3A-3054186EFB0C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http://manjula1982.files.wordpress.com/2009/01/global.jpg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http://manjula1982.files.wordpress.com/2009/01/global.jpg"/>
          <p:cNvPicPr>
            <a:picLocks noChangeAspect="1" noChangeArrowheads="1"/>
          </p:cNvPicPr>
          <p:nvPr userDrawn="1"/>
        </p:nvPicPr>
        <p:blipFill>
          <a:blip r:embed="rId2" r:link="rId3"/>
          <a:srcRect l="4201" t="2919" r="85001" b="4086"/>
          <a:stretch>
            <a:fillRect/>
          </a:stretch>
        </p:blipFill>
        <p:spPr bwMode="auto">
          <a:xfrm>
            <a:off x="0" y="-7938"/>
            <a:ext cx="1169988" cy="690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http://manjula1982.files.wordpress.com/2009/01/global.jpg"/>
          <p:cNvPicPr>
            <a:picLocks noChangeAspect="1" noChangeArrowheads="1"/>
          </p:cNvPicPr>
          <p:nvPr userDrawn="1"/>
        </p:nvPicPr>
        <p:blipFill>
          <a:blip r:embed="rId2" r:link="rId3"/>
          <a:srcRect l="75999" t="2919" r="15199" b="4086"/>
          <a:stretch>
            <a:fillRect/>
          </a:stretch>
        </p:blipFill>
        <p:spPr bwMode="auto">
          <a:xfrm>
            <a:off x="8193088" y="-20638"/>
            <a:ext cx="950912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1163638" y="0"/>
            <a:ext cx="7038975" cy="5927725"/>
          </a:xfrm>
          <a:prstGeom prst="rect">
            <a:avLst/>
          </a:prstGeom>
          <a:gradFill rotWithShape="1">
            <a:gsLst>
              <a:gs pos="0">
                <a:srgbClr val="0997F7"/>
              </a:gs>
              <a:gs pos="50000">
                <a:srgbClr val="FFFFFF"/>
              </a:gs>
              <a:gs pos="100000">
                <a:srgbClr val="0997F7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" name="Picture 12" descr="southwest_ohio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428875" y="6097588"/>
            <a:ext cx="1417638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Fios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202363" y="6032500"/>
            <a:ext cx="558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Taft 125 Anniv Logo-R#F2735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4070350" y="6113463"/>
            <a:ext cx="18288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63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2525" y="1577975"/>
            <a:ext cx="7038975" cy="2022475"/>
          </a:xfrm>
          <a:effectLst/>
          <a:extLst/>
        </p:spPr>
        <p:txBody>
          <a:bodyPr lIns="91440" rIns="91440"/>
          <a:lstStyle>
            <a:lvl1pPr algn="ctr">
              <a:defRPr sz="42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263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14475" y="3933825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43250-D015-4476-86EB-AED582E22C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5438" y="179388"/>
            <a:ext cx="2146300" cy="5946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3363" y="179388"/>
            <a:ext cx="6289675" cy="5946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003F6-750C-46B3-A3DD-F1AD7DB633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D654C-2D6D-442A-8693-269493A37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121ED-F1C6-4702-8337-ABFFE2B56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04925"/>
            <a:ext cx="4038600" cy="4821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04925"/>
            <a:ext cx="4038600" cy="4821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CD32F-7FC2-49D0-8666-BE0F73F51D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E0104-0246-480A-B803-145A73E26A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EF45B-3BFD-46B4-B725-3759C63F6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D85BA-3730-421A-B184-E83C152A52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52357-B057-4869-8EA1-990811CA7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41201-5CCB-4B40-A43E-68E11B94A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http://manjula1982.files.wordpress.com/2009/01/global.jpg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/>
          <p:cNvSpPr>
            <a:spLocks noChangeArrowheads="1"/>
          </p:cNvSpPr>
          <p:nvPr userDrawn="1"/>
        </p:nvSpPr>
        <p:spPr bwMode="auto">
          <a:xfrm>
            <a:off x="0" y="1000125"/>
            <a:ext cx="9169400" cy="4884738"/>
          </a:xfrm>
          <a:prstGeom prst="rect">
            <a:avLst/>
          </a:prstGeom>
          <a:gradFill rotWithShape="1">
            <a:gsLst>
              <a:gs pos="0">
                <a:srgbClr val="30A7F8"/>
              </a:gs>
              <a:gs pos="50000">
                <a:srgbClr val="FFFFFF"/>
              </a:gs>
              <a:gs pos="100000">
                <a:srgbClr val="30A7F8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04925"/>
            <a:ext cx="8229600" cy="482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528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9550" y="6410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fld id="{C33A815D-A43B-4565-B3D6-FAD5F4238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179388"/>
            <a:ext cx="8588375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0" name="Picture 10" descr="southwest_ohio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4333875" y="6183313"/>
            <a:ext cx="1417638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1" descr="Fios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107363" y="6118225"/>
            <a:ext cx="558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2" descr="Taft 125 Anniv Logo-R#F2735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5975350" y="6199188"/>
            <a:ext cx="18288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3" descr="http://manjula1982.files.wordpress.com/2009/01/global.jpg"/>
          <p:cNvPicPr>
            <a:picLocks noChangeAspect="1" noChangeArrowheads="1"/>
          </p:cNvPicPr>
          <p:nvPr userDrawn="1"/>
        </p:nvPicPr>
        <p:blipFill>
          <a:blip r:embed="rId16" r:link="rId17"/>
          <a:srcRect l="6932" t="2919" r="91324" b="4086"/>
          <a:stretch>
            <a:fillRect/>
          </a:stretch>
        </p:blipFill>
        <p:spPr bwMode="auto">
          <a:xfrm rot="5400000">
            <a:off x="4465637" y="1409701"/>
            <a:ext cx="212725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</p:sldLayoutIdLst>
  <p:transition>
    <p:circl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i="1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i="1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i="1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i="1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i="1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i="1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i="1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i="1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i="1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52005"/>
        </a:buClr>
        <a:buSzPct val="11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52005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2283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2283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2283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2283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2283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iscoveryresources.org/" TargetMode="External"/><Relationship Id="rId4" Type="http://schemas.openxmlformats.org/officeDocument/2006/relationships/hyperlink" Target="http://www.fiosinc.com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ow.ly/1Iqzn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800225" y="5114925"/>
            <a:ext cx="6048375" cy="571500"/>
          </a:xfrm>
        </p:spPr>
        <p:txBody>
          <a:bodyPr/>
          <a:lstStyle/>
          <a:p>
            <a:pPr eaLnBrk="1" hangingPunct="1"/>
            <a:r>
              <a:rPr lang="en-US" sz="1600" smtClean="0"/>
              <a:t>May 20, 2010</a:t>
            </a:r>
          </a:p>
        </p:txBody>
      </p:sp>
      <p:sp>
        <p:nvSpPr>
          <p:cNvPr id="234502" name="Rectangle 6"/>
          <p:cNvSpPr>
            <a:spLocks noChangeArrowheads="1"/>
          </p:cNvSpPr>
          <p:nvPr/>
        </p:nvSpPr>
        <p:spPr bwMode="auto">
          <a:xfrm>
            <a:off x="1149350" y="1404938"/>
            <a:ext cx="7016750" cy="16462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6000">
                <a:effectLst>
                  <a:outerShdw blurRad="38100" dist="38100" dir="2700000" algn="tl">
                    <a:srgbClr val="C0C0C0"/>
                  </a:outerShdw>
                </a:effectLst>
              </a:rPr>
              <a:t>E-DISCOVERY</a:t>
            </a:r>
            <a:endParaRPr lang="en-US" sz="6000"/>
          </a:p>
          <a:p>
            <a:pPr algn="ctr">
              <a:defRPr/>
            </a:pPr>
            <a:r>
              <a:rPr lang="en-US" sz="4200"/>
              <a:t>The Sophomore Year</a:t>
            </a:r>
          </a:p>
        </p:txBody>
      </p: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2003425" y="2289175"/>
            <a:ext cx="5302250" cy="114300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4" name="Rectangle 8"/>
          <p:cNvSpPr>
            <a:spLocks noChangeArrowheads="1"/>
          </p:cNvSpPr>
          <p:nvPr/>
        </p:nvSpPr>
        <p:spPr bwMode="auto">
          <a:xfrm>
            <a:off x="2022475" y="3006725"/>
            <a:ext cx="5302250" cy="114300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7209CD6-9DCA-4481-BE1D-14E881E0AC31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Preservation and the “Trigger” Question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Adams v Dell 2009 WL 910801 (</a:t>
            </a:r>
            <a:r>
              <a:rPr lang="en-US" dirty="0" err="1" smtClean="0"/>
              <a:t>D.Utah</a:t>
            </a:r>
            <a:r>
              <a:rPr lang="en-US" dirty="0" smtClean="0"/>
              <a:t>)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Goodman v. Praxair </a:t>
            </a:r>
            <a:r>
              <a:rPr lang="en-US" dirty="0" err="1" smtClean="0"/>
              <a:t>Servs</a:t>
            </a:r>
            <a:r>
              <a:rPr lang="en-US" dirty="0" smtClean="0"/>
              <a:t>, Inc. 632 F.Supp.2d 494 (</a:t>
            </a:r>
            <a:r>
              <a:rPr lang="en-US" dirty="0" err="1" smtClean="0"/>
              <a:t>D.Md</a:t>
            </a:r>
            <a:r>
              <a:rPr lang="en-US" dirty="0" smtClean="0"/>
              <a:t>. 2009) </a:t>
            </a:r>
          </a:p>
          <a:p>
            <a:pPr marL="400050" lvl="1" indent="0">
              <a:buFontTx/>
              <a:buNone/>
              <a:defRPr/>
            </a:pPr>
            <a:r>
              <a:rPr lang="en-US" sz="1400" dirty="0" smtClean="0"/>
              <a:t>The issues addressed by Judge Grimm in Praxair include:</a:t>
            </a:r>
          </a:p>
          <a:p>
            <a:pPr lvl="1">
              <a:defRPr/>
            </a:pPr>
            <a:r>
              <a:rPr lang="en-US" sz="1400" dirty="0" smtClean="0"/>
              <a:t>The trigger date for a duty to preserve</a:t>
            </a:r>
          </a:p>
          <a:p>
            <a:pPr lvl="1">
              <a:defRPr/>
            </a:pPr>
            <a:r>
              <a:rPr lang="en-US" sz="1400" dirty="0" smtClean="0"/>
              <a:t>The timeliness of a spoliation motion.</a:t>
            </a:r>
          </a:p>
          <a:p>
            <a:pPr lvl="1">
              <a:defRPr/>
            </a:pPr>
            <a:r>
              <a:rPr lang="en-US" sz="1400" dirty="0" smtClean="0"/>
              <a:t>Identifying the “key players” to whom the litigation hold should be directed.</a:t>
            </a:r>
          </a:p>
          <a:p>
            <a:pPr lvl="1">
              <a:defRPr/>
            </a:pPr>
            <a:r>
              <a:rPr lang="en-US" sz="1400" dirty="0" smtClean="0"/>
              <a:t>Determining what ESI is under a party’s control.</a:t>
            </a:r>
          </a:p>
          <a:p>
            <a:pPr lvl="1">
              <a:defRPr/>
            </a:pPr>
            <a:r>
              <a:rPr lang="en-US" sz="1400" dirty="0" smtClean="0"/>
              <a:t>Distinguishing the duty to preserve from the duty to produce. </a:t>
            </a:r>
          </a:p>
          <a:p>
            <a:pPr lvl="1">
              <a:defRPr/>
            </a:pPr>
            <a:r>
              <a:rPr lang="en-US" sz="1400" dirty="0" err="1" smtClean="0"/>
              <a:t>Ediscovery</a:t>
            </a:r>
            <a:r>
              <a:rPr lang="en-US" sz="1400" dirty="0" smtClean="0"/>
              <a:t> and small “mom and pop” companies.</a:t>
            </a:r>
          </a:p>
          <a:p>
            <a:pPr lvl="1">
              <a:defRPr/>
            </a:pPr>
            <a:r>
              <a:rPr lang="en-US" sz="1400" dirty="0" smtClean="0"/>
              <a:t>Whether sanctions can be imposed for the spoliation of evidence by an agent.</a:t>
            </a:r>
          </a:p>
          <a:p>
            <a:pPr lvl="1">
              <a:defRPr/>
            </a:pPr>
            <a:r>
              <a:rPr lang="en-US" sz="1400" dirty="0" smtClean="0"/>
              <a:t>State of mind required for spoliation sanctions.</a:t>
            </a:r>
          </a:p>
          <a:p>
            <a:pPr lvl="1">
              <a:defRPr/>
            </a:pPr>
            <a:r>
              <a:rPr lang="en-US" sz="1400" dirty="0" smtClean="0"/>
              <a:t>Four scenarios when costs and attorney fees are allowed.</a:t>
            </a:r>
          </a:p>
          <a:p>
            <a:pPr lvl="1">
              <a:defRPr/>
            </a:pPr>
            <a:r>
              <a:rPr lang="en-US" sz="1400" dirty="0" smtClean="0"/>
              <a:t>Sanctions for unilaterally preserving only the ESI that a party deems relevant.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3F65D6B-3AC3-4372-8255-3DF7BC81CED3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Sourcing Talent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04925"/>
            <a:ext cx="8229600" cy="27432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mtClean="0"/>
              <a:t>Look within …</a:t>
            </a:r>
          </a:p>
        </p:txBody>
      </p:sp>
      <p:pic>
        <p:nvPicPr>
          <p:cNvPr id="12293" name="Picture 5" descr="C:\Users\AaronBecky\Pictures\Microsoft Clip Organizer\j0422638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117090" y="1989132"/>
            <a:ext cx="5188586" cy="349824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B5DE825-2A19-4719-91AC-AE8065ED8F46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Educated IT Department = Double-edged Sword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Corporate Counsel Open Door Policy (provide guidance)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Avoid Misinterpretation of FRCP</a:t>
            </a:r>
          </a:p>
        </p:txBody>
      </p:sp>
      <p:pic>
        <p:nvPicPr>
          <p:cNvPr id="13317" name="Picture 5" descr="C:\Users\AaronBecky\Pictures\Microsoft Clip Organizer\j0402692.jpg"/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 t="7536" b="22609"/>
          <a:stretch/>
        </p:blipFill>
        <p:spPr bwMode="auto">
          <a:xfrm>
            <a:off x="2600325" y="2756643"/>
            <a:ext cx="4314825" cy="297921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6A3D4A3-A0C7-4423-B653-9B9596A9F603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Keeping Up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mtClean="0"/>
              <a:t>Electronic Discovery Resources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/>
          <a:srcRect l="22134" t="14584" r="22852" b="5206"/>
          <a:stretch>
            <a:fillRect/>
          </a:stretch>
        </p:blipFill>
        <p:spPr bwMode="auto">
          <a:xfrm>
            <a:off x="647700" y="2047875"/>
            <a:ext cx="3709988" cy="3381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/>
          <a:srcRect l="20345" t="14584" r="21548" b="4948"/>
          <a:stretch>
            <a:fillRect/>
          </a:stretch>
        </p:blipFill>
        <p:spPr bwMode="auto">
          <a:xfrm>
            <a:off x="4614863" y="2028825"/>
            <a:ext cx="3929062" cy="3400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27654" name="TextBox 6"/>
          <p:cNvSpPr txBox="1">
            <a:spLocks noChangeArrowheads="1"/>
          </p:cNvSpPr>
          <p:nvPr/>
        </p:nvSpPr>
        <p:spPr bwMode="auto">
          <a:xfrm>
            <a:off x="1438275" y="5486400"/>
            <a:ext cx="1890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4"/>
              </a:rPr>
              <a:t>www.fiosinc.com</a:t>
            </a:r>
            <a:endParaRPr lang="en-US"/>
          </a:p>
        </p:txBody>
      </p:sp>
      <p:sp>
        <p:nvSpPr>
          <p:cNvPr id="27655" name="TextBox 7"/>
          <p:cNvSpPr txBox="1">
            <a:spLocks noChangeArrowheads="1"/>
          </p:cNvSpPr>
          <p:nvPr/>
        </p:nvSpPr>
        <p:spPr bwMode="auto">
          <a:xfrm>
            <a:off x="5067300" y="5467350"/>
            <a:ext cx="3121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5"/>
              </a:rPr>
              <a:t>www.discoveryresources.org</a:t>
            </a:r>
            <a:endParaRPr 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ctrTitle"/>
          </p:nvPr>
        </p:nvSpPr>
        <p:spPr>
          <a:effectLst>
            <a:outerShdw dist="17961" dir="2700000" algn="ctr" rotWithShape="0">
              <a:srgbClr val="00000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Selling E-Discovery </a:t>
            </a:r>
            <a:br>
              <a:rPr lang="en-US" smtClean="0"/>
            </a:br>
            <a:r>
              <a:rPr lang="en-US" smtClean="0"/>
              <a:t>to Your Management</a:t>
            </a:r>
          </a:p>
        </p:txBody>
      </p:sp>
      <p:sp>
        <p:nvSpPr>
          <p:cNvPr id="28674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Presented by Mary Mack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Corporate Technology Counsel</a:t>
            </a:r>
            <a:br>
              <a:rPr lang="en-US" smtClean="0"/>
            </a:br>
            <a:r>
              <a:rPr lang="en-US" smtClean="0"/>
              <a:t>Fios, Inc.</a:t>
            </a:r>
          </a:p>
          <a:p>
            <a:pPr eaLnBrk="1" hangingPunct="1"/>
            <a:endParaRPr lang="en-US" smtClean="0"/>
          </a:p>
        </p:txBody>
      </p:sp>
      <p:sp>
        <p:nvSpPr>
          <p:cNvPr id="28675" name="Rectangle 6"/>
          <p:cNvSpPr>
            <a:spLocks noChangeArrowheads="1"/>
          </p:cNvSpPr>
          <p:nvPr/>
        </p:nvSpPr>
        <p:spPr bwMode="auto">
          <a:xfrm>
            <a:off x="2212975" y="3270250"/>
            <a:ext cx="5027613" cy="114300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A356BAE-416E-4CE9-B967-5884AF4A8067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Sanctions - Inside Counsel, Corporate - Costs $$</a:t>
            </a:r>
          </a:p>
        </p:txBody>
      </p:sp>
      <p:pic>
        <p:nvPicPr>
          <p:cNvPr id="29699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2988" y="3395663"/>
            <a:ext cx="15621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700" name="Group 1"/>
          <p:cNvGrpSpPr>
            <a:grpSpLocks/>
          </p:cNvGrpSpPr>
          <p:nvPr/>
        </p:nvGrpSpPr>
        <p:grpSpPr bwMode="auto">
          <a:xfrm>
            <a:off x="196850" y="1252538"/>
            <a:ext cx="2546350" cy="1219200"/>
            <a:chOff x="6429376" y="1938218"/>
            <a:chExt cx="2546350" cy="1219200"/>
          </a:xfrm>
        </p:grpSpPr>
        <p:pic>
          <p:nvPicPr>
            <p:cNvPr id="29704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877175" y="2152650"/>
              <a:ext cx="1098551" cy="823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5" name="Picture 7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29376" y="1938218"/>
              <a:ext cx="12192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9701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83275" y="1795463"/>
            <a:ext cx="1625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Box 4"/>
          <p:cNvSpPr txBox="1">
            <a:spLocks noChangeArrowheads="1"/>
          </p:cNvSpPr>
          <p:nvPr/>
        </p:nvSpPr>
        <p:spPr bwMode="auto">
          <a:xfrm>
            <a:off x="2743200" y="1352550"/>
            <a:ext cx="5095875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US v. Philip Morris USA, Inc. 2004 WL 1627252 (D.DC)</a:t>
            </a:r>
          </a:p>
          <a:p>
            <a:pPr lvl="1"/>
            <a:r>
              <a:rPr lang="en-US"/>
              <a:t>$2.75 million</a:t>
            </a:r>
          </a:p>
          <a:p>
            <a:pPr lvl="1"/>
            <a:r>
              <a:rPr lang="en-US"/>
              <a:t>$250K per executive</a:t>
            </a:r>
          </a:p>
          <a:p>
            <a:endParaRPr lang="en-US"/>
          </a:p>
        </p:txBody>
      </p:sp>
      <p:sp>
        <p:nvSpPr>
          <p:cNvPr id="29703" name="TextBox 5"/>
          <p:cNvSpPr txBox="1">
            <a:spLocks noChangeArrowheads="1"/>
          </p:cNvSpPr>
          <p:nvPr/>
        </p:nvSpPr>
        <p:spPr bwMode="auto">
          <a:xfrm>
            <a:off x="2967038" y="3533775"/>
            <a:ext cx="5986462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Qualcomm, Inc. v. Broadcom Corporation, No. 05-CV-1958-B (BLM), 2008 WL 66932 (S.D. Cal. Jan. 7, 2008)</a:t>
            </a:r>
          </a:p>
          <a:p>
            <a:pPr lvl="1"/>
            <a:r>
              <a:rPr lang="en-US"/>
              <a:t>$8.5m</a:t>
            </a:r>
          </a:p>
          <a:p>
            <a:endParaRPr 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418D9A7-EEAF-4102-8CFE-DC69ED7B5240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Sanctions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Adverse Inference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Not Being Able to Produce Favorable Evidence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Costs of Losing the Case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Morgan Stanley (Penny Wise, Pound Foolish) 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$1.5 billion 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Reversed on other grounds</a:t>
            </a:r>
            <a:endParaRPr lang="en-US" dirty="0" smtClean="0"/>
          </a:p>
        </p:txBody>
      </p:sp>
      <p:pic>
        <p:nvPicPr>
          <p:cNvPr id="18437" name="Picture 5" descr="C:\Users\AaronBecky\Pictures\Microsoft Clip Organizer\j031432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5013" y="2686050"/>
            <a:ext cx="2058987" cy="2886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8E7DAE3-534E-450C-89C5-C9759AD219FB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Reputation Management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Arthur Andersen LLP v. U.S., 544 U.S. 696 (2005)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Goldman Sachs</a:t>
            </a:r>
          </a:p>
          <a:p>
            <a:pPr eaLnBrk="1" hangingPunct="1"/>
            <a:endParaRPr lang="en-US" smtClean="0"/>
          </a:p>
        </p:txBody>
      </p:sp>
      <p:pic>
        <p:nvPicPr>
          <p:cNvPr id="31748" name="Picture 6"/>
          <p:cNvPicPr>
            <a:picLocks noChangeAspect="1" noChangeArrowheads="1"/>
          </p:cNvPicPr>
          <p:nvPr/>
        </p:nvPicPr>
        <p:blipFill>
          <a:blip r:embed="rId2"/>
          <a:srcRect l="25696" t="14021" r="15025" b="48039"/>
          <a:stretch>
            <a:fillRect/>
          </a:stretch>
        </p:blipFill>
        <p:spPr bwMode="auto">
          <a:xfrm>
            <a:off x="933450" y="3171825"/>
            <a:ext cx="5738813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749" name="Group 4"/>
          <p:cNvGrpSpPr>
            <a:grpSpLocks/>
          </p:cNvGrpSpPr>
          <p:nvPr/>
        </p:nvGrpSpPr>
        <p:grpSpPr bwMode="auto">
          <a:xfrm>
            <a:off x="5067300" y="1876425"/>
            <a:ext cx="3914775" cy="2590800"/>
            <a:chOff x="5534025" y="1876425"/>
            <a:chExt cx="3448050" cy="2276476"/>
          </a:xfrm>
        </p:grpSpPr>
        <p:grpSp>
          <p:nvGrpSpPr>
            <p:cNvPr id="31750" name="Group 2"/>
            <p:cNvGrpSpPr>
              <a:grpSpLocks/>
            </p:cNvGrpSpPr>
            <p:nvPr/>
          </p:nvGrpSpPr>
          <p:grpSpPr bwMode="auto">
            <a:xfrm>
              <a:off x="5543550" y="2181225"/>
              <a:ext cx="3438525" cy="1971676"/>
              <a:chOff x="5543550" y="2181225"/>
              <a:chExt cx="3438525" cy="1971676"/>
            </a:xfrm>
          </p:grpSpPr>
          <p:pic>
            <p:nvPicPr>
              <p:cNvPr id="31753" name="Picture 7"/>
              <p:cNvPicPr>
                <a:picLocks noChangeAspect="1" noChangeArrowheads="1"/>
              </p:cNvPicPr>
              <p:nvPr/>
            </p:nvPicPr>
            <p:blipFill>
              <a:blip r:embed="rId3"/>
              <a:srcRect l="23363" t="18932" r="40028" b="47572"/>
              <a:stretch>
                <a:fillRect/>
              </a:stretch>
            </p:blipFill>
            <p:spPr bwMode="auto">
              <a:xfrm>
                <a:off x="5543550" y="2181225"/>
                <a:ext cx="3438525" cy="19716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" name="Rectangle 1"/>
              <p:cNvSpPr/>
              <p:nvPr/>
            </p:nvSpPr>
            <p:spPr>
              <a:xfrm>
                <a:off x="8096992" y="2363246"/>
                <a:ext cx="809578" cy="1247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31751" name="TextBox 3"/>
            <p:cNvSpPr txBox="1">
              <a:spLocks noChangeArrowheads="1"/>
            </p:cNvSpPr>
            <p:nvPr/>
          </p:nvSpPr>
          <p:spPr bwMode="auto">
            <a:xfrm>
              <a:off x="5534025" y="1876425"/>
              <a:ext cx="344805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pic>
          <p:nvPicPr>
            <p:cNvPr id="31752" name="Picture 8"/>
            <p:cNvPicPr>
              <a:picLocks noChangeAspect="1" noChangeArrowheads="1"/>
            </p:cNvPicPr>
            <p:nvPr/>
          </p:nvPicPr>
          <p:blipFill>
            <a:blip r:embed="rId4"/>
            <a:srcRect l="-500" t="40454" r="500" b="43182"/>
            <a:stretch>
              <a:fillRect/>
            </a:stretch>
          </p:blipFill>
          <p:spPr bwMode="auto">
            <a:xfrm>
              <a:off x="5534025" y="1876425"/>
              <a:ext cx="1905000" cy="342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59266A5-85C1-4417-91FD-E4834A6FA06D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Insurance Coverage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Reduce Insurance Premiums </a:t>
            </a:r>
          </a:p>
          <a:p>
            <a:pPr eaLnBrk="1" hangingPunct="1"/>
            <a:r>
              <a:rPr lang="en-US" smtClean="0"/>
              <a:t>Make Sure You are Covered </a:t>
            </a:r>
          </a:p>
          <a:p>
            <a:pPr lvl="1" eaLnBrk="1" hangingPunct="1"/>
            <a:r>
              <a:rPr lang="en-US" smtClean="0"/>
              <a:t>Pension Comm. of the Univ. of Montreal Pension Plan v. Banc of Am. Sec., LLC., 2010 WL 184312 (S.D.N.Y. Jan. 15, 2010)</a:t>
            </a:r>
          </a:p>
          <a:p>
            <a:pPr lvl="1" eaLnBrk="1" hangingPunct="1"/>
            <a:r>
              <a:rPr lang="en-US" smtClean="0"/>
              <a:t>Gross Negligence — Foreseeable Events</a:t>
            </a:r>
          </a:p>
          <a:p>
            <a:pPr lvl="2" eaLnBrk="1" hangingPunct="1"/>
            <a:r>
              <a:rPr lang="en-US" smtClean="0"/>
              <a:t>Failure to issue written legal hold notice</a:t>
            </a:r>
          </a:p>
          <a:p>
            <a:pPr lvl="2" eaLnBrk="1" hangingPunct="1"/>
            <a:r>
              <a:rPr lang="en-US" smtClean="0"/>
              <a:t>Failure to identify key players and ensure records preserved</a:t>
            </a:r>
          </a:p>
          <a:p>
            <a:pPr lvl="2" eaLnBrk="1" hangingPunct="1"/>
            <a:r>
              <a:rPr lang="en-US" smtClean="0"/>
              <a:t>Failure to preserve records of former employees</a:t>
            </a:r>
          </a:p>
          <a:p>
            <a:pPr lvl="2" eaLnBrk="1" hangingPunct="1"/>
            <a:r>
              <a:rPr lang="en-US" smtClean="0"/>
              <a:t>Failure to preserve backup tapes if:</a:t>
            </a:r>
          </a:p>
          <a:p>
            <a:pPr lvl="3" eaLnBrk="1" hangingPunct="1"/>
            <a:r>
              <a:rPr lang="en-US" smtClean="0"/>
              <a:t>Sole source of relevant information</a:t>
            </a:r>
          </a:p>
          <a:p>
            <a:pPr lvl="3" eaLnBrk="1" hangingPunct="1"/>
            <a:r>
              <a:rPr lang="en-US" smtClean="0"/>
              <a:t>Only reasonably accessible source of information for key players</a:t>
            </a:r>
          </a:p>
          <a:p>
            <a:pPr lvl="1"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7F2BCA9-E035-46DF-B794-863B3241070B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Proportionality - Value of Quantifying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Exposure, Damages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Litigation, e-Discovery, Preservation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Early Assessment CPR</a:t>
            </a:r>
          </a:p>
          <a:p>
            <a:pPr eaLnBrk="1" hangingPunct="1">
              <a:defRPr/>
            </a:pPr>
            <a:endParaRPr lang="en-US" dirty="0" smtClean="0"/>
          </a:p>
          <a:p>
            <a:pPr marL="0" indent="0" eaLnBrk="1" hangingPunct="1">
              <a:buFontTx/>
              <a:buNone/>
              <a:defRPr/>
            </a:pPr>
            <a:endParaRPr lang="en-US" dirty="0" smtClean="0"/>
          </a:p>
        </p:txBody>
      </p:sp>
      <p:grpSp>
        <p:nvGrpSpPr>
          <p:cNvPr id="33796" name="Group 1"/>
          <p:cNvGrpSpPr>
            <a:grpSpLocks/>
          </p:cNvGrpSpPr>
          <p:nvPr/>
        </p:nvGrpSpPr>
        <p:grpSpPr bwMode="auto">
          <a:xfrm>
            <a:off x="1209675" y="3886200"/>
            <a:ext cx="7239000" cy="1666875"/>
            <a:chOff x="2590799" y="3489628"/>
            <a:chExt cx="5791201" cy="1463372"/>
          </a:xfrm>
        </p:grpSpPr>
        <p:pic>
          <p:nvPicPr>
            <p:cNvPr id="33797" name="Picture 5"/>
            <p:cNvPicPr>
              <a:picLocks noChangeAspect="1" noChangeArrowheads="1"/>
            </p:cNvPicPr>
            <p:nvPr/>
          </p:nvPicPr>
          <p:blipFill>
            <a:blip r:embed="rId2"/>
            <a:srcRect l="28458" t="18243" r="14249" b="66528"/>
            <a:stretch>
              <a:fillRect/>
            </a:stretch>
          </p:blipFill>
          <p:spPr bwMode="auto">
            <a:xfrm>
              <a:off x="2590800" y="3990975"/>
              <a:ext cx="5791200" cy="962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798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90799" y="3489628"/>
              <a:ext cx="5788152" cy="5035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effectLst>
            <a:outerShdw dist="17961" dir="2700000" algn="ctr" rotWithShape="0">
              <a:srgbClr val="00000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E-Discovery: </a:t>
            </a:r>
            <a:br>
              <a:rPr lang="en-US" smtClean="0"/>
            </a:br>
            <a:r>
              <a:rPr lang="en-US" smtClean="0"/>
              <a:t>The Sophomore Year</a:t>
            </a:r>
          </a:p>
        </p:txBody>
      </p:sp>
      <p:sp>
        <p:nvSpPr>
          <p:cNvPr id="16386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Presented by Mary Mack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Corporate Technology Counsel</a:t>
            </a:r>
            <a:br>
              <a:rPr lang="en-US" smtClean="0"/>
            </a:br>
            <a:r>
              <a:rPr lang="en-US" smtClean="0"/>
              <a:t>Fios, Inc.</a:t>
            </a:r>
          </a:p>
        </p:txBody>
      </p:sp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2165350" y="3251200"/>
            <a:ext cx="5119688" cy="114300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3EB859F-3333-47E9-9F56-F42E7EE107FB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Reduce Costs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Contracts to Reduce Litigation e-Discovery Costs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Litigation Prenup</a:t>
            </a:r>
          </a:p>
        </p:txBody>
      </p:sp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2"/>
          <a:srcRect l="29166" t="16389" r="12848" b="7777"/>
          <a:stretch>
            <a:fillRect/>
          </a:stretch>
        </p:blipFill>
        <p:spPr bwMode="auto">
          <a:xfrm>
            <a:off x="4114800" y="2247900"/>
            <a:ext cx="422910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A2F48E7-DAC5-48E6-A2A5-94CCEB32DD70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Document Your Improvements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Baseline First Case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Return On Investment </a:t>
            </a:r>
          </a:p>
          <a:p>
            <a:pPr lvl="1" eaLnBrk="1" hangingPunct="1"/>
            <a:r>
              <a:rPr lang="en-US" smtClean="0"/>
              <a:t>Costs</a:t>
            </a:r>
          </a:p>
          <a:p>
            <a:pPr lvl="1" eaLnBrk="1" hangingPunct="1"/>
            <a:r>
              <a:rPr lang="en-US" smtClean="0"/>
              <a:t>Early Metrics</a:t>
            </a:r>
          </a:p>
          <a:p>
            <a:pPr eaLnBrk="1" hangingPunct="1"/>
            <a:endParaRPr lang="en-US" smtClean="0"/>
          </a:p>
        </p:txBody>
      </p:sp>
      <p:pic>
        <p:nvPicPr>
          <p:cNvPr id="24583" name="Picture 7" descr="C:\Users\AaronBecky\Pictures\Microsoft Clip Organizer\j04424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8300" y="1235075"/>
            <a:ext cx="3114675" cy="2205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E7A7DF8-7612-45C2-AB42-D072041EFB0D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Alternative Fees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Predictability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Volume Discounts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Risk Sharing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66EA10B-238E-469D-AF81-1A75A4631295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Reduce Costs by Avoiding Fire Drills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Process to Reduce Internal Costs</a:t>
            </a:r>
          </a:p>
          <a:p>
            <a:pPr eaLnBrk="1" hangingPunct="1"/>
            <a:r>
              <a:rPr lang="en-US" smtClean="0"/>
              <a:t>Roles, Particularly Person Most Knowledgeable</a:t>
            </a:r>
          </a:p>
          <a:p>
            <a:pPr eaLnBrk="1" hangingPunct="1"/>
            <a:r>
              <a:rPr lang="en-US" smtClean="0"/>
              <a:t>Pre-existing Relationships and Pricing</a:t>
            </a:r>
          </a:p>
          <a:p>
            <a:pPr eaLnBrk="1" hangingPunct="1"/>
            <a:endParaRPr lang="en-US" smtClean="0"/>
          </a:p>
        </p:txBody>
      </p:sp>
      <p:pic>
        <p:nvPicPr>
          <p:cNvPr id="26631" name="Picture 7" descr="C:\Users\AaronBecky\Pictures\Microsoft Clip Organizer\j04424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7475" y="2895600"/>
            <a:ext cx="3905250" cy="2595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3401DA0-9B16-43BB-A8AD-604BE4050B74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E-Discovery/Counsel Convergence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Primary Counsel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Training Program to Avoid Reinventing the Wheel at Hourly Rates</a:t>
            </a:r>
          </a:p>
          <a:p>
            <a:pPr eaLnBrk="1" hangingPunct="1"/>
            <a:endParaRPr lang="en-US" smtClean="0"/>
          </a:p>
        </p:txBody>
      </p:sp>
      <p:pic>
        <p:nvPicPr>
          <p:cNvPr id="38916" name="Picture 8" descr="C:\Users\AaronBecky\Pictures\Microsoft Clip Organizer\j0297167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1363" y="3389313"/>
            <a:ext cx="2624137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pic>
        <p:nvPicPr>
          <p:cNvPr id="39938" name="Picture 7" descr="C:\Users\AaronBecky\Pictures\Microsoft Clip Organizer\j0240357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5700" y="2760663"/>
            <a:ext cx="1970088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4"/>
          <p:cNvSpPr txBox="1">
            <a:spLocks noChangeArrowheads="1"/>
          </p:cNvSpPr>
          <p:nvPr/>
        </p:nvSpPr>
        <p:spPr bwMode="auto">
          <a:xfrm>
            <a:off x="1162050" y="149225"/>
            <a:ext cx="7038975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200"/>
              <a:t>Questions &amp; Answers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743200" y="1863725"/>
            <a:ext cx="5162550" cy="1270000"/>
          </a:xfrm>
          <a:effectLst>
            <a:outerShdw dist="17961" dir="2700000" algn="ctr" rotWithShape="0">
              <a:srgbClr val="00000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for Attending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2437189" y="1033760"/>
            <a:ext cx="428867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Thank You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B5933C5-BF22-4774-B454-D63B318AFE05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Save Money by Reusing Evidence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Code Once for Junk and Priv Review/Redaction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De-duplicate New Collections “Refresh Collections”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Setup Needed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grpSp>
        <p:nvGrpSpPr>
          <p:cNvPr id="17412" name="Group 8"/>
          <p:cNvGrpSpPr>
            <a:grpSpLocks/>
          </p:cNvGrpSpPr>
          <p:nvPr/>
        </p:nvGrpSpPr>
        <p:grpSpPr bwMode="auto">
          <a:xfrm>
            <a:off x="2076450" y="3890963"/>
            <a:ext cx="5038725" cy="1847850"/>
            <a:chOff x="1828800" y="3238497"/>
            <a:chExt cx="5038724" cy="1847850"/>
          </a:xfrm>
        </p:grpSpPr>
        <p:pic>
          <p:nvPicPr>
            <p:cNvPr id="17413" name="Picture 6" descr="C:\Users\AaronBecky\Pictures\Microsoft Clip Organizer\j0433798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28800" y="3238497"/>
              <a:ext cx="1847850" cy="184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4" name="Picture 7" descr="C:\Users\AaronBecky\Pictures\Microsoft Clip Organizer\j0442163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91125" y="3305175"/>
              <a:ext cx="1676399" cy="1676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ight Arrow 11"/>
            <p:cNvSpPr/>
            <p:nvPr/>
          </p:nvSpPr>
          <p:spPr>
            <a:xfrm>
              <a:off x="3762373" y="3871910"/>
              <a:ext cx="1219201" cy="428625"/>
            </a:xfrm>
            <a:prstGeom prst="rightArrow">
              <a:avLst/>
            </a:prstGeom>
            <a:solidFill>
              <a:srgbClr val="0070C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5"/>
            </a:lnRef>
            <a:fillRef idx="1003">
              <a:schemeClr val="dk2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1903D27-D5DC-4108-8F69-C5442E78A4A0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Documenting Proportionality (Data Reduction)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Court Consumable Search Documentation</a:t>
            </a:r>
          </a:p>
          <a:p>
            <a:pPr lvl="1" eaLnBrk="1" hangingPunct="1">
              <a:defRPr/>
            </a:pPr>
            <a:r>
              <a:rPr lang="en-US" dirty="0" smtClean="0"/>
              <a:t>Intel v AMD In Re Intel Corp. Microprocessor Antitrust Litig.,2008 WL 2310288 (</a:t>
            </a:r>
            <a:r>
              <a:rPr lang="en-US" dirty="0" err="1" smtClean="0"/>
              <a:t>D.Del</a:t>
            </a:r>
            <a:r>
              <a:rPr lang="en-US" dirty="0" smtClean="0"/>
              <a:t>. June 4, 2008)</a:t>
            </a:r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The Art and Science of Sampling</a:t>
            </a:r>
          </a:p>
          <a:p>
            <a:pPr marL="342900" lvl="1" indent="-342900" eaLnBrk="1" hangingPunct="1">
              <a:buClr>
                <a:srgbClr val="C52005"/>
              </a:buClr>
              <a:buSzPct val="110000"/>
              <a:buFontTx/>
              <a:buNone/>
              <a:defRPr/>
            </a:pPr>
            <a:r>
              <a:rPr lang="en-US" dirty="0" smtClean="0"/>
              <a:t>		Achieving Quality in the E-Discovery Process (Sampling) 	http://ow.ly/1Km3V</a:t>
            </a:r>
          </a:p>
          <a:p>
            <a:pPr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5B93679-90A4-49A6-BBF3-DCD771953355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Shift Costs of Preservation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Early Negotiations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Consider Mediation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Understand Internal Costs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Proportionality </a:t>
            </a:r>
            <a:r>
              <a:rPr lang="en-US" smtClean="0">
                <a:hlinkClick r:id="rId2"/>
              </a:rPr>
              <a:t>http://ow.ly/1Iqzn</a:t>
            </a: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8197" name="Picture 5" descr="C:\Users\AaronBecky\Pictures\Microsoft Clip Organizer\j04072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705475" y="987425"/>
            <a:ext cx="3438525" cy="27600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899110-34DF-439E-8E51-79CD7BB899E3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Leading Edge Technical Challenges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Shared Files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Sharepoint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Databases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Third Party Applications (Salesforce, ADP)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Personal Information (US, Europe, Health)</a:t>
            </a:r>
          </a:p>
        </p:txBody>
      </p:sp>
      <p:pic>
        <p:nvPicPr>
          <p:cNvPr id="9221" name="Picture 5" descr="C:\Users\AaronBecky\Pictures\Microsoft Clip Organizer\j03998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952749" y="1192214"/>
            <a:ext cx="3533775" cy="26082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8B0C80B-83AB-4E6A-A0A9-12B878E218A4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Leading Edge Technical Challenges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dirty="0" smtClean="0"/>
              <a:t>Social Media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Companies Try to Block Internal Network Users From Accessing Social Media Websites </a:t>
            </a:r>
          </a:p>
          <a:p>
            <a:pPr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Practical Preservation Strategies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buFontTx/>
              <a:buNone/>
              <a:defRPr/>
            </a:pPr>
            <a:r>
              <a:rPr lang="en-US" dirty="0" smtClean="0"/>
              <a:t> </a:t>
            </a:r>
          </a:p>
          <a:p>
            <a:pPr marL="0" indent="0" eaLnBrk="1" hangingPunct="1">
              <a:buFontTx/>
              <a:buNone/>
              <a:defRPr/>
            </a:pPr>
            <a:endParaRPr lang="en-US" dirty="0" smtClean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7525" y="4681538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5024438"/>
            <a:ext cx="1009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001" t="31252" r="11000" b="38393"/>
          <a:stretch>
            <a:fillRect/>
          </a:stretch>
        </p:blipFill>
        <p:spPr bwMode="auto">
          <a:xfrm>
            <a:off x="4657725" y="5105400"/>
            <a:ext cx="1560513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92300" y="4962525"/>
            <a:ext cx="12604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2400" y="5110163"/>
            <a:ext cx="6477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858BDB3-F96E-4C84-8CFF-099A26E7591F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Security and Data Breach Legislation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Massachusetts Data Protection Act 201 CMR 17</a:t>
            </a:r>
          </a:p>
        </p:txBody>
      </p:sp>
      <p:grpSp>
        <p:nvGrpSpPr>
          <p:cNvPr id="22532" name="Group 1"/>
          <p:cNvGrpSpPr>
            <a:grpSpLocks/>
          </p:cNvGrpSpPr>
          <p:nvPr/>
        </p:nvGrpSpPr>
        <p:grpSpPr bwMode="auto">
          <a:xfrm>
            <a:off x="2524125" y="1866900"/>
            <a:ext cx="4676775" cy="3648075"/>
            <a:chOff x="1352549" y="2409825"/>
            <a:chExt cx="4676775" cy="3648075"/>
          </a:xfrm>
        </p:grpSpPr>
        <p:pic>
          <p:nvPicPr>
            <p:cNvPr id="22533" name="Picture 6"/>
            <p:cNvPicPr>
              <a:picLocks noChangeAspect="1" noChangeArrowheads="1"/>
            </p:cNvPicPr>
            <p:nvPr/>
          </p:nvPicPr>
          <p:blipFill>
            <a:blip r:embed="rId2"/>
            <a:srcRect l="28528" t="17429" r="7805" b="3111"/>
            <a:stretch>
              <a:fillRect/>
            </a:stretch>
          </p:blipFill>
          <p:spPr bwMode="auto">
            <a:xfrm>
              <a:off x="1352549" y="2409825"/>
              <a:ext cx="4676775" cy="3648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4" name="Picture 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38525" y="2419349"/>
              <a:ext cx="495301" cy="495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7EC01C7-5D60-46FC-9E87-654FE4FE4D51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Employment and Securities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Longer Statute of Limitation Challenges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Employment</a:t>
            </a:r>
          </a:p>
          <a:p>
            <a:pPr lvl="1" eaLnBrk="1" hangingPunct="1"/>
            <a:r>
              <a:rPr lang="en-US" smtClean="0"/>
              <a:t>Lilly Ledbetter Fair Pay Act of 2009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Securities</a:t>
            </a:r>
          </a:p>
          <a:p>
            <a:pPr lvl="1" eaLnBrk="1" hangingPunct="1"/>
            <a:r>
              <a:rPr lang="en-US" smtClean="0"/>
              <a:t>Merck &amp; Co. v. Reynolds, No. 08-905, 2010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aftPPTemplate">
  <a:themeElements>
    <a:clrScheme name="TaftPP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aftPP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aftPP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ftPP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ftPP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ftPP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ftPP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ftPP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ftPP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ftPP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ftPP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ftPP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ftPP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ftPP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Taft Corporate Template</Template>
  <TotalTime>7260</TotalTime>
  <Words>588</Words>
  <Application>Microsoft Office PowerPoint</Application>
  <PresentationFormat>On-screen Show (4:3)</PresentationFormat>
  <Paragraphs>169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ＭＳ Ｐゴシック</vt:lpstr>
      <vt:lpstr>TaftPPTemplate</vt:lpstr>
      <vt:lpstr>TaftPPTemplate</vt:lpstr>
      <vt:lpstr>Slide 1</vt:lpstr>
      <vt:lpstr>E-Discovery:  The Sophomore Year</vt:lpstr>
      <vt:lpstr>Save Money by Reusing Evidence</vt:lpstr>
      <vt:lpstr>Documenting Proportionality (Data Reduction)</vt:lpstr>
      <vt:lpstr>Shift Costs of Preservation</vt:lpstr>
      <vt:lpstr>Leading Edge Technical Challenges</vt:lpstr>
      <vt:lpstr>Leading Edge Technical Challenges</vt:lpstr>
      <vt:lpstr>Security and Data Breach Legislation</vt:lpstr>
      <vt:lpstr>Employment and Securities </vt:lpstr>
      <vt:lpstr>Preservation and the “Trigger” Question</vt:lpstr>
      <vt:lpstr>Sourcing Talent</vt:lpstr>
      <vt:lpstr>Educated IT Department = Double-edged Sword</vt:lpstr>
      <vt:lpstr>Keeping Up</vt:lpstr>
      <vt:lpstr>Selling E-Discovery  to Your Management</vt:lpstr>
      <vt:lpstr>Sanctions - Inside Counsel, Corporate - Costs $$</vt:lpstr>
      <vt:lpstr>Sanctions</vt:lpstr>
      <vt:lpstr>Reputation Management</vt:lpstr>
      <vt:lpstr>Insurance Coverage </vt:lpstr>
      <vt:lpstr>Proportionality - Value of Quantifying</vt:lpstr>
      <vt:lpstr>Reduce Costs</vt:lpstr>
      <vt:lpstr>Document Your Improvements</vt:lpstr>
      <vt:lpstr>Alternative Fees</vt:lpstr>
      <vt:lpstr>Reduce Costs by Avoiding Fire Drills</vt:lpstr>
      <vt:lpstr>E-Discovery/Counsel Convergence</vt:lpstr>
      <vt:lpstr>Slide 25</vt:lpstr>
      <vt:lpstr>for Attending</vt:lpstr>
    </vt:vector>
  </TitlesOfParts>
  <Company>Taft, Stettinius &amp; Hollister LLP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AaronBecky</dc:creator>
  <cp:lastModifiedBy>Kathy Major</cp:lastModifiedBy>
  <cp:revision>495</cp:revision>
  <dcterms:created xsi:type="dcterms:W3CDTF">2004-12-21T18:06:59Z</dcterms:created>
  <dcterms:modified xsi:type="dcterms:W3CDTF">2010-05-18T12:30:16Z</dcterms:modified>
</cp:coreProperties>
</file>